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FFFFFF"/>
    <a:srgbClr val="B1B1B1"/>
    <a:srgbClr val="DEE8F7"/>
    <a:srgbClr val="2A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10339-fs001.zmp.local\Daten\MVD\Milchgeschaeft\M17_Statistiken\2.0_Diverse%20Statistiken\Verkauf\Einkauf_Verkauf_202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de-CH">
                <a:latin typeface="+mn-lt"/>
              </a:rPr>
              <a:t>Milchpreise ZMP  Suisse Garantie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31886236992634"/>
          <c:y val="0.11626409017713372"/>
          <c:w val="0.85517052942639593"/>
          <c:h val="0.70373946010372024"/>
        </c:manualLayout>
      </c:layout>
      <c:lineChart>
        <c:grouping val="standard"/>
        <c:varyColors val="0"/>
        <c:ser>
          <c:idx val="0"/>
          <c:order val="0"/>
          <c:tx>
            <c:strRef>
              <c:f>'Preise SG'!$A$52</c:f>
              <c:strCache>
                <c:ptCount val="1"/>
                <c:pt idx="0">
                  <c:v>2022</c:v>
                </c:pt>
              </c:strCache>
            </c:strRef>
          </c:tx>
          <c:spPr>
            <a:ln w="4762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'Preise SG'!$B$29:$M$29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SG'!$B$63:$M$63</c:f>
              <c:numCache>
                <c:formatCode>0.00</c:formatCode>
                <c:ptCount val="12"/>
                <c:pt idx="0">
                  <c:v>68.315579188546309</c:v>
                </c:pt>
                <c:pt idx="1">
                  <c:v>64.03621909375201</c:v>
                </c:pt>
                <c:pt idx="2">
                  <c:v>63.998762813419937</c:v>
                </c:pt>
                <c:pt idx="3">
                  <c:v>66.235577119289559</c:v>
                </c:pt>
                <c:pt idx="4">
                  <c:v>67.88488227610128</c:v>
                </c:pt>
                <c:pt idx="5">
                  <c:v>73.441530600470713</c:v>
                </c:pt>
                <c:pt idx="6">
                  <c:v>78.251910400511136</c:v>
                </c:pt>
                <c:pt idx="7">
                  <c:v>78.312822497530874</c:v>
                </c:pt>
                <c:pt idx="8">
                  <c:v>79.414534397039802</c:v>
                </c:pt>
                <c:pt idx="9">
                  <c:v>79.95274936824876</c:v>
                </c:pt>
                <c:pt idx="10">
                  <c:v>75.307018988560912</c:v>
                </c:pt>
                <c:pt idx="11">
                  <c:v>76.109023738780479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17-49BD-85CF-7E1CCDEC06F9}"/>
            </c:ext>
          </c:extLst>
        </c:ser>
        <c:ser>
          <c:idx val="1"/>
          <c:order val="1"/>
          <c:tx>
            <c:strRef>
              <c:f>'Preise SG'!$A$40</c:f>
              <c:strCache>
                <c:ptCount val="1"/>
                <c:pt idx="0">
                  <c:v>2023</c:v>
                </c:pt>
              </c:strCache>
            </c:strRef>
          </c:tx>
          <c:spPr>
            <a:ln w="47625">
              <a:solidFill>
                <a:srgbClr val="2A75B5"/>
              </a:solidFill>
            </a:ln>
          </c:spPr>
          <c:marker>
            <c:symbol val="none"/>
          </c:marker>
          <c:cat>
            <c:strRef>
              <c:f>'Preise SG'!$B$29:$M$29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SG'!$B$51:$M$51</c:f>
              <c:numCache>
                <c:formatCode>0.00</c:formatCode>
                <c:ptCount val="12"/>
                <c:pt idx="0">
                  <c:v>75.519041014962568</c:v>
                </c:pt>
                <c:pt idx="1">
                  <c:v>69.565386788476133</c:v>
                </c:pt>
                <c:pt idx="2">
                  <c:v>69.268342758183721</c:v>
                </c:pt>
                <c:pt idx="3">
                  <c:v>67.218410987911795</c:v>
                </c:pt>
                <c:pt idx="4">
                  <c:v>66.516223130222684</c:v>
                </c:pt>
                <c:pt idx="5">
                  <c:v>69.623999999999995</c:v>
                </c:pt>
                <c:pt idx="6">
                  <c:v>73.581962594925528</c:v>
                </c:pt>
                <c:pt idx="7">
                  <c:v>73.733964203230173</c:v>
                </c:pt>
                <c:pt idx="8">
                  <c:v>74.180000205262914</c:v>
                </c:pt>
                <c:pt idx="9">
                  <c:v>73.959898775734743</c:v>
                </c:pt>
                <c:pt idx="10">
                  <c:v>71.203129874750203</c:v>
                </c:pt>
                <c:pt idx="11">
                  <c:v>73.485000000000014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17-49BD-85CF-7E1CCDEC06F9}"/>
            </c:ext>
          </c:extLst>
        </c:ser>
        <c:ser>
          <c:idx val="3"/>
          <c:order val="2"/>
          <c:tx>
            <c:strRef>
              <c:f>'Preise SG'!$A$28</c:f>
              <c:strCache>
                <c:ptCount val="1"/>
                <c:pt idx="0">
                  <c:v>2024</c:v>
                </c:pt>
              </c:strCache>
            </c:strRef>
          </c:tx>
          <c:spPr>
            <a:ln w="47625">
              <a:solidFill>
                <a:srgbClr val="91C46D"/>
              </a:solidFill>
            </a:ln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517-49BD-85CF-7E1CCDEC06F9}"/>
              </c:ext>
            </c:extLst>
          </c:dPt>
          <c:cat>
            <c:strRef>
              <c:f>'Preise SG'!$B$29:$M$29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'Preise SG'!$B$39:$M$39</c:f>
              <c:numCache>
                <c:formatCode>0.00</c:formatCode>
                <c:ptCount val="12"/>
                <c:pt idx="0">
                  <c:v>69.393119514236218</c:v>
                </c:pt>
                <c:pt idx="1">
                  <c:v>64.650089555594008</c:v>
                </c:pt>
                <c:pt idx="2">
                  <c:v>64.472075344267111</c:v>
                </c:pt>
                <c:pt idx="3">
                  <c:v>64.366</c:v>
                </c:pt>
                <c:pt idx="4">
                  <c:v>64.625840273906036</c:v>
                </c:pt>
                <c:pt idx="5">
                  <c:v>68.248051485584909</c:v>
                </c:pt>
                <c:pt idx="6">
                  <c:v>72.590076161577528</c:v>
                </c:pt>
                <c:pt idx="7">
                  <c:v>73.268835098204875</c:v>
                </c:pt>
                <c:pt idx="8">
                  <c:v>74.128116003514066</c:v>
                </c:pt>
                <c:pt idx="9">
                  <c:v>75.625120346622978</c:v>
                </c:pt>
                <c:pt idx="10">
                  <c:v>72.32125575920783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17-49BD-85CF-7E1CCDEC0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402776"/>
        <c:axId val="484412968"/>
      </c:lineChart>
      <c:dateAx>
        <c:axId val="484402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Monat</a:t>
                </a:r>
              </a:p>
            </c:rich>
          </c:tx>
          <c:overlay val="0"/>
        </c:title>
        <c:numFmt formatCode="mmm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484412968"/>
        <c:crossesAt val="45"/>
        <c:auto val="0"/>
        <c:lblOffset val="100"/>
        <c:baseTimeUnit val="days"/>
      </c:dateAx>
      <c:valAx>
        <c:axId val="484412968"/>
        <c:scaling>
          <c:orientation val="minMax"/>
          <c:min val="48"/>
        </c:scaling>
        <c:delete val="0"/>
        <c:axPos val="l"/>
        <c:majorGridlines>
          <c:spPr>
            <a:ln w="0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Rp. / kg</a:t>
                </a:r>
              </a:p>
            </c:rich>
          </c:tx>
          <c:overlay val="0"/>
        </c:title>
        <c:numFmt formatCode="#,##0_ ;\-#,##0\ 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  <c:crossAx val="484402776"/>
        <c:crosses val="autoZero"/>
        <c:crossBetween val="midCat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8490654014782916"/>
          <c:y val="0.92857595699088491"/>
          <c:w val="0.28963042985963389"/>
          <c:h val="5.5129014670267672E-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</cdr:x>
      <cdr:y>0.96618</cdr:y>
    </cdr:from>
    <cdr:to>
      <cdr:x>0.78076</cdr:x>
      <cdr:y>0.99517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0BB1FBC0-21CB-47C0-81A8-E48C2895AAC3}"/>
            </a:ext>
          </a:extLst>
        </cdr:cNvPr>
        <cdr:cNvSpPr txBox="1"/>
      </cdr:nvSpPr>
      <cdr:spPr>
        <a:xfrm xmlns:a="http://schemas.openxmlformats.org/drawingml/2006/main">
          <a:off x="266700" y="3810000"/>
          <a:ext cx="499110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C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Statistiken\Verkauf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Milchpreise ZMP Suisse Garantie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600-00001E940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712301"/>
              </p:ext>
            </p:extLst>
          </p:nvPr>
        </p:nvGraphicFramePr>
        <p:xfrm>
          <a:off x="1622686" y="1407308"/>
          <a:ext cx="8393177" cy="510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31</Words>
  <Application>Microsoft Office PowerPoint</Application>
  <PresentationFormat>Breitbild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Milchpreise ZMP Suisse Garantie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108</cp:revision>
  <cp:lastPrinted>2017-02-02T08:55:52Z</cp:lastPrinted>
  <dcterms:created xsi:type="dcterms:W3CDTF">2017-03-23T09:51:35Z</dcterms:created>
  <dcterms:modified xsi:type="dcterms:W3CDTF">2024-12-20T07:15:19Z</dcterms:modified>
</cp:coreProperties>
</file>