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FFFFFF"/>
    <a:srgbClr val="B1B1B1"/>
    <a:srgbClr val="DEE8F7"/>
    <a:srgbClr val="2A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10339-fs001.zmp.local\Daten\MVD\Milchgeschaeft\M17_Statistiken\2.0_Diverse%20Statistiken\Verkauf\Einkauf_Verkauf_202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de-CH">
                <a:latin typeface="+mn-lt"/>
              </a:rPr>
              <a:t>Milchpreise ZMP Bio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26540459038365"/>
          <c:y val="0.11460317460317462"/>
          <c:w val="0.85351143872973323"/>
          <c:h val="0.7047971503562056"/>
        </c:manualLayout>
      </c:layout>
      <c:lineChart>
        <c:grouping val="standard"/>
        <c:varyColors val="0"/>
        <c:ser>
          <c:idx val="2"/>
          <c:order val="0"/>
          <c:tx>
            <c:strRef>
              <c:f>'Preise Bio'!$A$54</c:f>
              <c:strCache>
                <c:ptCount val="1"/>
                <c:pt idx="0">
                  <c:v>2022</c:v>
                </c:pt>
              </c:strCache>
            </c:strRef>
          </c:tx>
          <c:spPr>
            <a:ln w="47625">
              <a:solidFill>
                <a:srgbClr val="00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E0E-4BD3-9BA6-0307539B788F}"/>
              </c:ext>
            </c:extLst>
          </c:dPt>
          <c:cat>
            <c:strRef>
              <c:f>'Preise Bio'!$B$29:$M$29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'Preise Bio'!$B$65:$M$65</c:f>
              <c:numCache>
                <c:formatCode>0.00</c:formatCode>
                <c:ptCount val="12"/>
                <c:pt idx="0">
                  <c:v>86.332073277663824</c:v>
                </c:pt>
                <c:pt idx="1">
                  <c:v>78.069090464849893</c:v>
                </c:pt>
                <c:pt idx="2">
                  <c:v>81.898086382514904</c:v>
                </c:pt>
                <c:pt idx="3">
                  <c:v>81.622771522896315</c:v>
                </c:pt>
                <c:pt idx="4">
                  <c:v>80.81723710212944</c:v>
                </c:pt>
                <c:pt idx="5">
                  <c:v>88.347195304674116</c:v>
                </c:pt>
                <c:pt idx="6">
                  <c:v>101.146317464815</c:v>
                </c:pt>
                <c:pt idx="7">
                  <c:v>101.11245721200339</c:v>
                </c:pt>
                <c:pt idx="8">
                  <c:v>102.2803938507937</c:v>
                </c:pt>
                <c:pt idx="9">
                  <c:v>102.82924398636416</c:v>
                </c:pt>
                <c:pt idx="10">
                  <c:v>96.829243986364162</c:v>
                </c:pt>
                <c:pt idx="11">
                  <c:v>96.006707619456748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0E-4BD3-9BA6-0307539B788F}"/>
            </c:ext>
          </c:extLst>
        </c:ser>
        <c:ser>
          <c:idx val="1"/>
          <c:order val="1"/>
          <c:tx>
            <c:strRef>
              <c:f>'Preise Bio'!$A$41</c:f>
              <c:strCache>
                <c:ptCount val="1"/>
                <c:pt idx="0">
                  <c:v>2023</c:v>
                </c:pt>
              </c:strCache>
            </c:strRef>
          </c:tx>
          <c:spPr>
            <a:ln w="47625">
              <a:solidFill>
                <a:srgbClr val="2A75B5"/>
              </a:solidFill>
            </a:ln>
          </c:spPr>
          <c:marker>
            <c:symbol val="none"/>
          </c:marker>
          <c:cat>
            <c:strRef>
              <c:f>'Preise Bio'!$B$29:$M$29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'Preise Bio'!$B$52:$M$52</c:f>
              <c:numCache>
                <c:formatCode>0.00</c:formatCode>
                <c:ptCount val="12"/>
                <c:pt idx="0">
                  <c:v>95.397009174364072</c:v>
                </c:pt>
                <c:pt idx="1">
                  <c:v>86.504415062253855</c:v>
                </c:pt>
                <c:pt idx="2">
                  <c:v>86.039000000000016</c:v>
                </c:pt>
                <c:pt idx="3">
                  <c:v>85.977806279086977</c:v>
                </c:pt>
                <c:pt idx="4">
                  <c:v>85.288898210605495</c:v>
                </c:pt>
                <c:pt idx="5">
                  <c:v>92.351000000000013</c:v>
                </c:pt>
                <c:pt idx="6">
                  <c:v>100.3332409805498</c:v>
                </c:pt>
                <c:pt idx="7">
                  <c:v>100.50917923888638</c:v>
                </c:pt>
                <c:pt idx="8">
                  <c:v>100.97385114001396</c:v>
                </c:pt>
                <c:pt idx="9">
                  <c:v>101.80320169485024</c:v>
                </c:pt>
                <c:pt idx="10">
                  <c:v>95.054658876636864</c:v>
                </c:pt>
                <c:pt idx="11">
                  <c:v>95.623000000000005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0E-4BD3-9BA6-0307539B788F}"/>
            </c:ext>
          </c:extLst>
        </c:ser>
        <c:ser>
          <c:idx val="3"/>
          <c:order val="2"/>
          <c:tx>
            <c:strRef>
              <c:f>'Preise Bio'!$A$28</c:f>
              <c:strCache>
                <c:ptCount val="1"/>
                <c:pt idx="0">
                  <c:v>2024</c:v>
                </c:pt>
              </c:strCache>
            </c:strRef>
          </c:tx>
          <c:spPr>
            <a:ln w="47625">
              <a:solidFill>
                <a:srgbClr val="91C46D"/>
              </a:solidFill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AE0E-4BD3-9BA6-0307539B788F}"/>
              </c:ext>
            </c:extLst>
          </c:dPt>
          <c:cat>
            <c:strRef>
              <c:f>'Preise Bio'!$B$29:$M$29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'Preise Bio'!$B$39:$M$39</c:f>
              <c:numCache>
                <c:formatCode>0.00</c:formatCode>
                <c:ptCount val="12"/>
                <c:pt idx="0">
                  <c:v>95.217962940272059</c:v>
                </c:pt>
                <c:pt idx="1">
                  <c:v>86.480701493395955</c:v>
                </c:pt>
                <c:pt idx="2">
                  <c:v>86.282075344267128</c:v>
                </c:pt>
                <c:pt idx="3">
                  <c:v>86.167999999999992</c:v>
                </c:pt>
                <c:pt idx="4">
                  <c:v>85.423485004743242</c:v>
                </c:pt>
                <c:pt idx="5">
                  <c:v>93.051776907610872</c:v>
                </c:pt>
                <c:pt idx="6">
                  <c:v>104.42851536657886</c:v>
                </c:pt>
                <c:pt idx="7">
                  <c:v>104.13883509820488</c:v>
                </c:pt>
                <c:pt idx="8">
                  <c:v>105.0292250527333</c:v>
                </c:pt>
                <c:pt idx="9">
                  <c:v>106.52425349592494</c:v>
                </c:pt>
                <c:pt idx="10">
                  <c:v>99.210117370257834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0E-4BD3-9BA6-0307539B7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403168"/>
        <c:axId val="484403560"/>
      </c:lineChart>
      <c:catAx>
        <c:axId val="4844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484403560"/>
        <c:crossesAt val="45"/>
        <c:auto val="1"/>
        <c:lblAlgn val="ctr"/>
        <c:lblOffset val="100"/>
        <c:noMultiLvlLbl val="0"/>
      </c:catAx>
      <c:valAx>
        <c:axId val="484403560"/>
        <c:scaling>
          <c:orientation val="minMax"/>
          <c:max val="110"/>
          <c:min val="75"/>
        </c:scaling>
        <c:delete val="0"/>
        <c:axPos val="l"/>
        <c:majorGridlines>
          <c:spPr>
            <a:ln w="0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Rp. / kg</a:t>
                </a:r>
              </a:p>
            </c:rich>
          </c:tx>
          <c:overlay val="0"/>
        </c:title>
        <c:numFmt formatCode="#,##0_ ;\-#,##0\ 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484403168"/>
        <c:crosses val="autoZero"/>
        <c:crossBetween val="midCat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0.0396</cdr:x>
      <cdr:y>0.96618</cdr:y>
    </cdr:from>
    <cdr:to>
      <cdr:x>0.78076</cdr:x>
      <cdr:y>0.99517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92280AE2-FDE7-4138-A431-AF52477D97C7}"/>
            </a:ext>
          </a:extLst>
        </cdr:cNvPr>
        <cdr:cNvSpPr txBox="1"/>
      </cdr:nvSpPr>
      <cdr:spPr>
        <a:xfrm xmlns:a="http://schemas.openxmlformats.org/drawingml/2006/main">
          <a:off x="266700" y="3810000"/>
          <a:ext cx="499110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C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8055-7B2C-4A7D-AAD2-FDEEB938CE98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D9C8-72A9-485C-ACF1-1BDE031417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26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2242-DD9E-4E48-B123-F2248491E26E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B91-B1F3-44CF-8A8D-4F640F2B9E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3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M:\Milchgeschaeft\M17_Statistiken\2.0_Diverse Statistiken\Verkauf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7B91-B1F3-44CF-8A8D-4F640F2B9E7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50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b="6437"/>
          <a:stretch/>
        </p:blipFill>
        <p:spPr>
          <a:xfrm>
            <a:off x="-2434" y="0"/>
            <a:ext cx="12196570" cy="6877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-1452" y="-6927"/>
            <a:ext cx="11339384" cy="6236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335" y="1317410"/>
            <a:ext cx="5577152" cy="1513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 b="1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2553" y="3052396"/>
            <a:ext cx="5597933" cy="1221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" y="242833"/>
            <a:ext cx="3059303" cy="118930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 flipV="1">
            <a:off x="532553" y="1507661"/>
            <a:ext cx="5290732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906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56926" y="151279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2pPr>
            <a:lvl3pPr marL="1143000" indent="-228600">
              <a:buFont typeface="Symbol" panose="05050102010706020507" pitchFamily="18" charset="2"/>
              <a:buChar char="-"/>
              <a:defRPr sz="2000">
                <a:latin typeface="+mn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784" y="-12035"/>
            <a:ext cx="10228298" cy="12604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92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045700" algn="r"/>
              </a:tabLst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234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22619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31588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14350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2185413"/>
            <a:ext cx="3723030" cy="248202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5" name="Rechteck 4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8" name="Gerader Verbinder 7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45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2929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73490" y="2222977"/>
            <a:ext cx="4896348" cy="3720628"/>
          </a:xfrm>
          <a:prstGeom prst="rect">
            <a:avLst/>
          </a:prstGeom>
        </p:spPr>
        <p:txBody>
          <a:bodyPr/>
          <a:lstStyle>
            <a:lvl1pPr marL="457200" indent="-4572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91738" y="2235015"/>
            <a:ext cx="4896000" cy="3720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9247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19231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8077489"/>
              </p:ext>
            </p:extLst>
          </p:nvPr>
        </p:nvGraphicFramePr>
        <p:xfrm>
          <a:off x="541263" y="2767257"/>
          <a:ext cx="7399584" cy="1419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732">
                  <a:extLst>
                    <a:ext uri="{9D8B030D-6E8A-4147-A177-3AD203B41FA5}">
                      <a16:colId xmlns:a16="http://schemas.microsoft.com/office/drawing/2014/main" val="4173685488"/>
                    </a:ext>
                  </a:extLst>
                </a:gridCol>
                <a:gridCol w="3753852">
                  <a:extLst>
                    <a:ext uri="{9D8B030D-6E8A-4147-A177-3AD203B41FA5}">
                      <a16:colId xmlns:a16="http://schemas.microsoft.com/office/drawing/2014/main" val="2424235966"/>
                    </a:ext>
                  </a:extLst>
                </a:gridCol>
              </a:tblGrid>
              <a:tr h="5351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</a:t>
                      </a:r>
                      <a:endParaRPr lang="de-CH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7944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643323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7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0" y="0"/>
            <a:ext cx="8961271" cy="492846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369379" y="1689322"/>
            <a:ext cx="4644326" cy="1247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dirty="0"/>
              <a:t>Besten Dank für Ihre Aufmerksamkeit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226800"/>
            <a:ext cx="3059303" cy="118930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 flipV="1">
            <a:off x="446869" y="1612847"/>
            <a:ext cx="4404100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296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6216-A0FB-435A-80C7-1AA41FF2B460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Milchpreise ZMP (</a:t>
            </a:r>
            <a:r>
              <a:rPr lang="de-CH" dirty="0" err="1"/>
              <a:t>Biomilch</a:t>
            </a:r>
            <a:r>
              <a:rPr lang="de-CH" dirty="0"/>
              <a:t> Knospe)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0000000-0008-0000-0700-0000CCDF1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862729"/>
              </p:ext>
            </p:extLst>
          </p:nvPr>
        </p:nvGraphicFramePr>
        <p:xfrm>
          <a:off x="1300551" y="1400018"/>
          <a:ext cx="9590897" cy="510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8820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171616"/>
      </a:dk1>
      <a:lt1>
        <a:sysClr val="window" lastClr="FFFFFF"/>
      </a:lt1>
      <a:dk2>
        <a:srgbClr val="0C0C0C"/>
      </a:dk2>
      <a:lt2>
        <a:srgbClr val="E7E6E6"/>
      </a:lt2>
      <a:accent1>
        <a:srgbClr val="2A75B5"/>
      </a:accent1>
      <a:accent2>
        <a:srgbClr val="91C46D"/>
      </a:accent2>
      <a:accent3>
        <a:srgbClr val="171616"/>
      </a:accent3>
      <a:accent4>
        <a:srgbClr val="6BA6DA"/>
      </a:accent4>
      <a:accent5>
        <a:srgbClr val="C2DCAB"/>
      </a:accent5>
      <a:accent6>
        <a:srgbClr val="868686"/>
      </a:accent6>
      <a:hlink>
        <a:srgbClr val="B0CAEB"/>
      </a:hlink>
      <a:folHlink>
        <a:srgbClr val="E1EE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ZMP.potx" id="{C210595F-A5F1-413B-AE29-0DFCD4C72ED2}" vid="{5E949F48-4195-46FC-B8F5-EC5E61C03D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ZMP</Template>
  <TotalTime>0</TotalTime>
  <Words>31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Milchpreise ZMP (Biomilch Knospe)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Häfliger Nicole</dc:creator>
  <cp:lastModifiedBy>Sorrentino Lara</cp:lastModifiedBy>
  <cp:revision>108</cp:revision>
  <cp:lastPrinted>2017-02-02T08:55:52Z</cp:lastPrinted>
  <dcterms:created xsi:type="dcterms:W3CDTF">2017-03-23T09:51:35Z</dcterms:created>
  <dcterms:modified xsi:type="dcterms:W3CDTF">2024-12-20T07:16:33Z</dcterms:modified>
</cp:coreProperties>
</file>