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75B5"/>
    <a:srgbClr val="868686"/>
    <a:srgbClr val="FFFFFF"/>
    <a:srgbClr val="B1B1B1"/>
    <a:srgbClr val="DEE8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10339-fs001.zmp.local\Daten\MVD\Milchgeschaeft\M17_Statistiken\2.0_Diverse%20Statistiken\K&#228;se\K&#228;seproduktion_2024_R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r>
              <a:rPr lang="de-CH" sz="1600">
                <a:latin typeface="+mn-lt"/>
              </a:rPr>
              <a:t>Emmentalerproduktion</a:t>
            </a:r>
          </a:p>
        </c:rich>
      </c:tx>
      <c:layout>
        <c:manualLayout>
          <c:xMode val="edge"/>
          <c:yMode val="edge"/>
          <c:x val="0.35468678644271634"/>
          <c:y val="3.853083333333333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8634005831729805"/>
          <c:y val="0.12632681478195507"/>
          <c:w val="0.80018544274455261"/>
          <c:h val="0.54373647988807594"/>
        </c:manualLayout>
      </c:layout>
      <c:lineChart>
        <c:grouping val="standard"/>
        <c:varyColors val="0"/>
        <c:ser>
          <c:idx val="1"/>
          <c:order val="0"/>
          <c:tx>
            <c:strRef>
              <c:f>Emmentaler!$A$23</c:f>
              <c:strCache>
                <c:ptCount val="1"/>
                <c:pt idx="0">
                  <c:v>2021</c:v>
                </c:pt>
              </c:strCache>
            </c:strRef>
          </c:tx>
          <c:spPr>
            <a:ln w="44450">
              <a:solidFill>
                <a:srgbClr val="000000"/>
              </a:solidFill>
            </a:ln>
          </c:spPr>
          <c:marker>
            <c:symbol val="none"/>
          </c:marker>
          <c:cat>
            <c:strRef>
              <c:f>Emmentaler!$B$3:$M$3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Emmentaler!$B$23:$M$23</c:f>
              <c:numCache>
                <c:formatCode>#,##0</c:formatCode>
                <c:ptCount val="12"/>
                <c:pt idx="0">
                  <c:v>1445</c:v>
                </c:pt>
                <c:pt idx="1">
                  <c:v>1356</c:v>
                </c:pt>
                <c:pt idx="2">
                  <c:v>1455</c:v>
                </c:pt>
                <c:pt idx="3">
                  <c:v>1427</c:v>
                </c:pt>
                <c:pt idx="4">
                  <c:v>1581</c:v>
                </c:pt>
                <c:pt idx="5">
                  <c:v>1373</c:v>
                </c:pt>
                <c:pt idx="6">
                  <c:v>1374</c:v>
                </c:pt>
                <c:pt idx="7">
                  <c:v>1307</c:v>
                </c:pt>
                <c:pt idx="8">
                  <c:v>1317</c:v>
                </c:pt>
                <c:pt idx="9">
                  <c:v>1384</c:v>
                </c:pt>
                <c:pt idx="10">
                  <c:v>1335</c:v>
                </c:pt>
                <c:pt idx="11">
                  <c:v>1406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72-4487-B74D-EFE0EAED68A3}"/>
            </c:ext>
          </c:extLst>
        </c:ser>
        <c:ser>
          <c:idx val="0"/>
          <c:order val="1"/>
          <c:tx>
            <c:strRef>
              <c:f>Emmentaler!$A$24</c:f>
              <c:strCache>
                <c:ptCount val="1"/>
                <c:pt idx="0">
                  <c:v>2022</c:v>
                </c:pt>
              </c:strCache>
            </c:strRef>
          </c:tx>
          <c:spPr>
            <a:ln w="44450">
              <a:solidFill>
                <a:srgbClr val="2A75B5"/>
              </a:solidFill>
            </a:ln>
          </c:spPr>
          <c:marker>
            <c:symbol val="none"/>
          </c:marker>
          <c:cat>
            <c:strRef>
              <c:f>Emmentaler!$B$3:$M$3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Emmentaler!$B$24:$M$24</c:f>
              <c:numCache>
                <c:formatCode>#,##0</c:formatCode>
                <c:ptCount val="12"/>
                <c:pt idx="0">
                  <c:v>1399</c:v>
                </c:pt>
                <c:pt idx="1">
                  <c:v>1343</c:v>
                </c:pt>
                <c:pt idx="2">
                  <c:v>1420</c:v>
                </c:pt>
                <c:pt idx="3">
                  <c:v>1395</c:v>
                </c:pt>
                <c:pt idx="4">
                  <c:v>1354</c:v>
                </c:pt>
                <c:pt idx="5">
                  <c:v>1126</c:v>
                </c:pt>
                <c:pt idx="6">
                  <c:v>1215</c:v>
                </c:pt>
                <c:pt idx="7">
                  <c:v>1138</c:v>
                </c:pt>
                <c:pt idx="8">
                  <c:v>1183</c:v>
                </c:pt>
                <c:pt idx="9">
                  <c:v>1123</c:v>
                </c:pt>
                <c:pt idx="10">
                  <c:v>1197</c:v>
                </c:pt>
                <c:pt idx="11">
                  <c:v>1182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B72-4487-B74D-EFE0EAED68A3}"/>
            </c:ext>
          </c:extLst>
        </c:ser>
        <c:ser>
          <c:idx val="3"/>
          <c:order val="2"/>
          <c:tx>
            <c:strRef>
              <c:f>Emmentaler!$A$25</c:f>
              <c:strCache>
                <c:ptCount val="1"/>
                <c:pt idx="0">
                  <c:v>2023</c:v>
                </c:pt>
              </c:strCache>
            </c:strRef>
          </c:tx>
          <c:spPr>
            <a:ln w="44450">
              <a:solidFill>
                <a:srgbClr val="91C46D"/>
              </a:solidFill>
            </a:ln>
          </c:spPr>
          <c:marker>
            <c:symbol val="none"/>
          </c:marker>
          <c:cat>
            <c:strRef>
              <c:f>Emmentaler!$B$3:$M$3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Emmentaler!$B$25:$M$25</c:f>
              <c:numCache>
                <c:formatCode>#,##0</c:formatCode>
                <c:ptCount val="12"/>
                <c:pt idx="0">
                  <c:v>1239</c:v>
                </c:pt>
                <c:pt idx="1">
                  <c:v>1155</c:v>
                </c:pt>
                <c:pt idx="2">
                  <c:v>1235</c:v>
                </c:pt>
                <c:pt idx="3">
                  <c:v>1188</c:v>
                </c:pt>
                <c:pt idx="4">
                  <c:v>1274</c:v>
                </c:pt>
                <c:pt idx="5">
                  <c:v>1025</c:v>
                </c:pt>
                <c:pt idx="6">
                  <c:v>1047</c:v>
                </c:pt>
                <c:pt idx="7">
                  <c:v>1067</c:v>
                </c:pt>
                <c:pt idx="8">
                  <c:v>1068</c:v>
                </c:pt>
                <c:pt idx="9">
                  <c:v>1092</c:v>
                </c:pt>
                <c:pt idx="10">
                  <c:v>1007</c:v>
                </c:pt>
                <c:pt idx="11">
                  <c:v>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B72-4487-B74D-EFE0EAED68A3}"/>
            </c:ext>
          </c:extLst>
        </c:ser>
        <c:ser>
          <c:idx val="2"/>
          <c:order val="3"/>
          <c:tx>
            <c:strRef>
              <c:f>Emmentaler!$A$26</c:f>
              <c:strCache>
                <c:ptCount val="1"/>
                <c:pt idx="0">
                  <c:v>2024</c:v>
                </c:pt>
              </c:strCache>
            </c:strRef>
          </c:tx>
          <c:spPr>
            <a:ln w="44450">
              <a:solidFill>
                <a:srgbClr val="868686"/>
              </a:solidFill>
            </a:ln>
          </c:spPr>
          <c:marker>
            <c:symbol val="none"/>
          </c:marker>
          <c:val>
            <c:numRef>
              <c:f>Emmentaler!$B$26:$M$26</c:f>
              <c:numCache>
                <c:formatCode>#,##0</c:formatCode>
                <c:ptCount val="12"/>
                <c:pt idx="0">
                  <c:v>1098</c:v>
                </c:pt>
                <c:pt idx="1">
                  <c:v>1054</c:v>
                </c:pt>
                <c:pt idx="2">
                  <c:v>1081</c:v>
                </c:pt>
                <c:pt idx="3">
                  <c:v>1039</c:v>
                </c:pt>
                <c:pt idx="4">
                  <c:v>1137</c:v>
                </c:pt>
                <c:pt idx="5">
                  <c:v>969</c:v>
                </c:pt>
                <c:pt idx="6">
                  <c:v>993</c:v>
                </c:pt>
                <c:pt idx="7">
                  <c:v>1032</c:v>
                </c:pt>
                <c:pt idx="8">
                  <c:v>971</c:v>
                </c:pt>
                <c:pt idx="9">
                  <c:v>1034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B72-4487-B74D-EFE0EAED68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7130864"/>
        <c:axId val="227131424"/>
      </c:lineChart>
      <c:catAx>
        <c:axId val="227130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227131424"/>
        <c:crosses val="autoZero"/>
        <c:auto val="0"/>
        <c:lblAlgn val="ctr"/>
        <c:lblOffset val="100"/>
        <c:tickMarkSkip val="1"/>
        <c:noMultiLvlLbl val="0"/>
      </c:catAx>
      <c:valAx>
        <c:axId val="227131424"/>
        <c:scaling>
          <c:orientation val="minMax"/>
          <c:max val="1800"/>
          <c:min val="9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r>
                  <a:rPr lang="de-CH">
                    <a:latin typeface="+mn-lt"/>
                  </a:rPr>
                  <a:t>Tonnen</a:t>
                </a:r>
              </a:p>
            </c:rich>
          </c:tx>
          <c:layout>
            <c:manualLayout>
              <c:xMode val="edge"/>
              <c:yMode val="edge"/>
              <c:x val="5.7487319332459749E-2"/>
              <c:y val="0.34830653210602197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de-DE"/>
          </a:p>
        </c:txPr>
        <c:crossAx val="227130864"/>
        <c:crosses val="autoZero"/>
        <c:crossBetween val="between"/>
        <c:majorUnit val="200"/>
        <c:minorUnit val="2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latin typeface="+mn-lt"/>
              </a:defRPr>
            </a:pPr>
            <a:endParaRPr lang="de-DE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F8055-7B2C-4A7D-AAD2-FDEEB938CE98}" type="datetimeFigureOut">
              <a:rPr lang="de-CH" smtClean="0"/>
              <a:t>20.12.2024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4D9C8-72A9-485C-ACF1-1BDE031417C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72267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52242-DD9E-4E48-B123-F2248491E26E}" type="datetimeFigureOut">
              <a:rPr lang="de-CH" smtClean="0"/>
              <a:t>20.12.2024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7612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17B91-B1F3-44CF-8A8D-4F640F2B9E7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03361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M:\Milchgeschaeft\M17_Statistiken\2.0_Diverse Statistiken\Käse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17B91-B1F3-44CF-8A8D-4F640F2B9E72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65070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8" b="6437"/>
          <a:stretch/>
        </p:blipFill>
        <p:spPr>
          <a:xfrm>
            <a:off x="-2434" y="0"/>
            <a:ext cx="12196570" cy="687789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4" t="25490" r="30284" b="9931"/>
          <a:stretch/>
        </p:blipFill>
        <p:spPr>
          <a:xfrm flipH="1">
            <a:off x="-1452" y="-6927"/>
            <a:ext cx="11339384" cy="623636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3335" y="1317410"/>
            <a:ext cx="5577152" cy="15132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500" b="1"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2553" y="3052396"/>
            <a:ext cx="5597933" cy="1221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baseline="0">
                <a:solidFill>
                  <a:srgbClr val="86868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25" y="242833"/>
            <a:ext cx="3059303" cy="1189304"/>
          </a:xfrm>
          <a:prstGeom prst="rect">
            <a:avLst/>
          </a:prstGeom>
        </p:spPr>
      </p:pic>
      <p:sp>
        <p:nvSpPr>
          <p:cNvPr id="8" name="Rechteck 7"/>
          <p:cNvSpPr/>
          <p:nvPr userDrawn="1"/>
        </p:nvSpPr>
        <p:spPr>
          <a:xfrm flipV="1">
            <a:off x="532553" y="1507661"/>
            <a:ext cx="5290732" cy="45719"/>
          </a:xfrm>
          <a:prstGeom prst="rect">
            <a:avLst/>
          </a:prstGeom>
          <a:solidFill>
            <a:srgbClr val="2A75B5"/>
          </a:solidFill>
          <a:ln>
            <a:solidFill>
              <a:srgbClr val="0076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0729063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1"/>
        </p:nvGrpSpPr>
        <p:grpSpPr>
          <a:xfrm>
            <a:off x="0" y="-17851"/>
            <a:ext cx="12192000" cy="1254207"/>
            <a:chOff x="360784" y="6213"/>
            <a:chExt cx="11519022" cy="1254207"/>
          </a:xfrm>
        </p:grpSpPr>
        <p:sp>
          <p:nvSpPr>
            <p:cNvPr id="8" name="Rechteck 7"/>
            <p:cNvSpPr/>
            <p:nvPr userDrawn="1"/>
          </p:nvSpPr>
          <p:spPr>
            <a:xfrm>
              <a:off x="360784" y="6213"/>
              <a:ext cx="11519022" cy="1254207"/>
            </a:xfrm>
            <a:prstGeom prst="rect">
              <a:avLst/>
            </a:prstGeom>
            <a:solidFill>
              <a:srgbClr val="2A75B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17" name="Grafik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1365" y="192838"/>
              <a:ext cx="1278043" cy="891192"/>
            </a:xfrm>
            <a:prstGeom prst="rect">
              <a:avLst/>
            </a:prstGeom>
          </p:spPr>
        </p:pic>
      </p:grpSp>
      <p:cxnSp>
        <p:nvCxnSpPr>
          <p:cNvPr id="11" name="Gerader Verbinder 10"/>
          <p:cNvCxnSpPr/>
          <p:nvPr userDrawn="1"/>
        </p:nvCxnSpPr>
        <p:spPr>
          <a:xfrm>
            <a:off x="410123" y="6683561"/>
            <a:ext cx="11439285" cy="0"/>
          </a:xfrm>
          <a:prstGeom prst="line">
            <a:avLst/>
          </a:prstGeom>
          <a:ln w="28575">
            <a:solidFill>
              <a:srgbClr val="2A7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470433" y="6509403"/>
            <a:ext cx="510077" cy="26437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>
              <a:defRPr sz="1400">
                <a:solidFill>
                  <a:srgbClr val="2A75B5"/>
                </a:solidFill>
              </a:defRPr>
            </a:lvl1pPr>
          </a:lstStyle>
          <a:p>
            <a:fld id="{70926216-A0FB-435A-80C7-1AA41FF2B460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356926" y="1512794"/>
            <a:ext cx="10515600" cy="4351338"/>
          </a:xfrm>
          <a:prstGeom prst="rect">
            <a:avLst/>
          </a:prstGeom>
        </p:spPr>
        <p:txBody>
          <a:bodyPr/>
          <a:lstStyle>
            <a:lvl1pPr marL="342900" indent="-342900">
              <a:buFont typeface="Symbol" panose="05050102010706020507" pitchFamily="18" charset="2"/>
              <a:buChar char="-"/>
              <a:defRPr sz="2800">
                <a:latin typeface="+mn-lt"/>
              </a:defRPr>
            </a:lvl1pPr>
            <a:lvl2pPr marL="685800" indent="-228600">
              <a:buFont typeface="Symbol" panose="05050102010706020507" pitchFamily="18" charset="2"/>
              <a:buChar char="-"/>
              <a:defRPr sz="2400">
                <a:latin typeface="+mn-lt"/>
              </a:defRPr>
            </a:lvl2pPr>
            <a:lvl3pPr marL="1143000" indent="-228600">
              <a:buFont typeface="Symbol" panose="05050102010706020507" pitchFamily="18" charset="2"/>
              <a:buChar char="-"/>
              <a:defRPr sz="2000">
                <a:latin typeface="+mn-lt"/>
              </a:defRPr>
            </a:lvl3pPr>
            <a:lvl4pPr marL="1600200" indent="-228600">
              <a:buFont typeface="Symbol" panose="05050102010706020507" pitchFamily="18" charset="2"/>
              <a:buChar char="-"/>
              <a:defRPr sz="2400">
                <a:latin typeface="+mn-lt"/>
              </a:defRPr>
            </a:lvl4pPr>
            <a:lvl5pPr marL="2057400" indent="-228600">
              <a:buFont typeface="Symbol" panose="05050102010706020507" pitchFamily="18" charset="2"/>
              <a:buChar char="-"/>
              <a:defRPr sz="2400">
                <a:latin typeface="+mn-lt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4" name="Titel 1"/>
          <p:cNvSpPr txBox="1">
            <a:spLocks/>
          </p:cNvSpPr>
          <p:nvPr userDrawn="1"/>
        </p:nvSpPr>
        <p:spPr>
          <a:xfrm>
            <a:off x="360784" y="-12035"/>
            <a:ext cx="10228298" cy="12604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492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0045700" algn="r"/>
              </a:tabLst>
              <a:defRPr sz="4000" b="1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de-CH" b="1" dirty="0">
              <a:solidFill>
                <a:schemeClr val="bg1"/>
              </a:solidFill>
            </a:endParaRPr>
          </a:p>
        </p:txBody>
      </p:sp>
      <p:sp>
        <p:nvSpPr>
          <p:cNvPr id="16" name="Titel 2"/>
          <p:cNvSpPr>
            <a:spLocks noGrp="1"/>
          </p:cNvSpPr>
          <p:nvPr>
            <p:ph type="title"/>
          </p:nvPr>
        </p:nvSpPr>
        <p:spPr>
          <a:xfrm>
            <a:off x="561475" y="-17851"/>
            <a:ext cx="10515600" cy="1249439"/>
          </a:xfrm>
          <a:prstGeom prst="rect">
            <a:avLst/>
          </a:prstGeom>
        </p:spPr>
        <p:txBody>
          <a:bodyPr anchor="b"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50234371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1"/>
        </p:nvGrpSpPr>
        <p:grpSpPr>
          <a:xfrm>
            <a:off x="0" y="-22619"/>
            <a:ext cx="12192000" cy="1254207"/>
            <a:chOff x="360784" y="6213"/>
            <a:chExt cx="11519022" cy="1254207"/>
          </a:xfrm>
        </p:grpSpPr>
        <p:sp>
          <p:nvSpPr>
            <p:cNvPr id="8" name="Rechteck 7"/>
            <p:cNvSpPr/>
            <p:nvPr userDrawn="1"/>
          </p:nvSpPr>
          <p:spPr>
            <a:xfrm>
              <a:off x="360784" y="6213"/>
              <a:ext cx="11519022" cy="1254207"/>
            </a:xfrm>
            <a:prstGeom prst="rect">
              <a:avLst/>
            </a:prstGeom>
            <a:solidFill>
              <a:srgbClr val="2A75B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17" name="Grafik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1365" y="192838"/>
              <a:ext cx="1278043" cy="891192"/>
            </a:xfrm>
            <a:prstGeom prst="rect">
              <a:avLst/>
            </a:prstGeom>
          </p:spPr>
        </p:pic>
      </p:grpSp>
      <p:cxnSp>
        <p:nvCxnSpPr>
          <p:cNvPr id="11" name="Gerader Verbinder 10"/>
          <p:cNvCxnSpPr/>
          <p:nvPr userDrawn="1"/>
        </p:nvCxnSpPr>
        <p:spPr>
          <a:xfrm>
            <a:off x="410123" y="6683561"/>
            <a:ext cx="11439285" cy="0"/>
          </a:xfrm>
          <a:prstGeom prst="line">
            <a:avLst/>
          </a:prstGeom>
          <a:ln w="28575">
            <a:solidFill>
              <a:srgbClr val="2A7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470433" y="6509403"/>
            <a:ext cx="510077" cy="26437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>
              <a:defRPr sz="1400">
                <a:solidFill>
                  <a:srgbClr val="2A75B5"/>
                </a:solidFill>
              </a:defRPr>
            </a:lvl1pPr>
          </a:lstStyle>
          <a:p>
            <a:fld id="{70926216-A0FB-435A-80C7-1AA41FF2B460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3" name="Titel 2"/>
          <p:cNvSpPr>
            <a:spLocks noGrp="1"/>
          </p:cNvSpPr>
          <p:nvPr>
            <p:ph type="title"/>
          </p:nvPr>
        </p:nvSpPr>
        <p:spPr>
          <a:xfrm>
            <a:off x="561475" y="0"/>
            <a:ext cx="10515600" cy="1231588"/>
          </a:xfrm>
          <a:prstGeom prst="rect">
            <a:avLst/>
          </a:prstGeom>
        </p:spPr>
        <p:txBody>
          <a:bodyPr anchor="b"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0143506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66" y="2185413"/>
            <a:ext cx="3723030" cy="2482020"/>
          </a:xfrm>
          <a:prstGeom prst="rect">
            <a:avLst/>
          </a:prstGeom>
        </p:spPr>
      </p:pic>
      <p:grpSp>
        <p:nvGrpSpPr>
          <p:cNvPr id="4" name="Gruppieren 3"/>
          <p:cNvGrpSpPr/>
          <p:nvPr userDrawn="1"/>
        </p:nvGrpSpPr>
        <p:grpSpPr>
          <a:xfrm>
            <a:off x="0" y="-17851"/>
            <a:ext cx="12192000" cy="1254207"/>
            <a:chOff x="360784" y="6213"/>
            <a:chExt cx="11519022" cy="1254207"/>
          </a:xfrm>
        </p:grpSpPr>
        <p:sp>
          <p:nvSpPr>
            <p:cNvPr id="5" name="Rechteck 4"/>
            <p:cNvSpPr/>
            <p:nvPr userDrawn="1"/>
          </p:nvSpPr>
          <p:spPr>
            <a:xfrm>
              <a:off x="360784" y="6213"/>
              <a:ext cx="11519022" cy="1254207"/>
            </a:xfrm>
            <a:prstGeom prst="rect">
              <a:avLst/>
            </a:prstGeom>
            <a:solidFill>
              <a:srgbClr val="2A75B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pic>
          <p:nvPicPr>
            <p:cNvPr id="6" name="Grafik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1365" y="192838"/>
              <a:ext cx="1278043" cy="891192"/>
            </a:xfrm>
            <a:prstGeom prst="rect">
              <a:avLst/>
            </a:prstGeom>
          </p:spPr>
        </p:pic>
      </p:grpSp>
      <p:cxnSp>
        <p:nvCxnSpPr>
          <p:cNvPr id="8" name="Gerader Verbinder 7"/>
          <p:cNvCxnSpPr/>
          <p:nvPr userDrawn="1"/>
        </p:nvCxnSpPr>
        <p:spPr>
          <a:xfrm>
            <a:off x="410123" y="6683561"/>
            <a:ext cx="11439285" cy="0"/>
          </a:xfrm>
          <a:prstGeom prst="line">
            <a:avLst/>
          </a:prstGeom>
          <a:ln w="28575">
            <a:solidFill>
              <a:srgbClr val="2A7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470433" y="6509403"/>
            <a:ext cx="510077" cy="26437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>
              <a:defRPr sz="1400">
                <a:solidFill>
                  <a:srgbClr val="2A75B5"/>
                </a:solidFill>
              </a:defRPr>
            </a:lvl1pPr>
          </a:lstStyle>
          <a:p>
            <a:fld id="{70926216-A0FB-435A-80C7-1AA41FF2B460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21452"/>
          </a:xfrm>
          <a:prstGeom prst="rect">
            <a:avLst/>
          </a:prstGeom>
        </p:spPr>
        <p:txBody>
          <a:bodyPr anchor="b"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76292974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1" hasCustomPrompt="1"/>
          </p:nvPr>
        </p:nvSpPr>
        <p:spPr>
          <a:xfrm>
            <a:off x="373490" y="2222977"/>
            <a:ext cx="4896348" cy="3720628"/>
          </a:xfrm>
          <a:prstGeom prst="rect">
            <a:avLst/>
          </a:prstGeom>
        </p:spPr>
        <p:txBody>
          <a:bodyPr/>
          <a:lstStyle>
            <a:lvl1pPr marL="457200" indent="-457200">
              <a:buFont typeface="Symbol" panose="05050102010706020507" pitchFamily="18" charset="2"/>
              <a:buChar char="-"/>
              <a:defRPr sz="2800"/>
            </a:lvl1pPr>
            <a:lvl2pPr marL="685800" indent="-228600">
              <a:buFont typeface="Symbol" panose="05050102010706020507" pitchFamily="18" charset="2"/>
              <a:buChar char="-"/>
              <a:defRPr sz="2400"/>
            </a:lvl2pPr>
            <a:lvl3pPr marL="1143000" indent="-228600">
              <a:buFont typeface="Symbol" panose="05050102010706020507" pitchFamily="18" charset="2"/>
              <a:buChar char="-"/>
              <a:defRPr sz="2000"/>
            </a:lvl3pPr>
            <a:lvl4pPr marL="1600200" indent="-228600">
              <a:buFont typeface="Symbol" panose="05050102010706020507" pitchFamily="18" charset="2"/>
              <a:buChar char="-"/>
              <a:defRPr/>
            </a:lvl4pPr>
            <a:lvl5pPr marL="2057400" indent="-228600">
              <a:buFont typeface="Symbol" panose="05050102010706020507" pitchFamily="18" charset="2"/>
              <a:buChar char="-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991738" y="2235015"/>
            <a:ext cx="4896000" cy="3720628"/>
          </a:xfrm>
          <a:prstGeom prst="rect">
            <a:avLst/>
          </a:prstGeom>
        </p:spPr>
        <p:txBody>
          <a:bodyPr/>
          <a:lstStyle>
            <a:lvl1pPr marL="342900" indent="-342900">
              <a:buFont typeface="Symbol" panose="05050102010706020507" pitchFamily="18" charset="2"/>
              <a:buChar char="-"/>
              <a:defRPr sz="2800"/>
            </a:lvl1pPr>
            <a:lvl2pPr marL="685800" indent="-228600">
              <a:buFont typeface="Symbol" panose="05050102010706020507" pitchFamily="18" charset="2"/>
              <a:buChar char="-"/>
              <a:defRPr sz="2400"/>
            </a:lvl2pPr>
            <a:lvl3pPr marL="1143000" indent="-228600">
              <a:buFont typeface="Symbol" panose="05050102010706020507" pitchFamily="18" charset="2"/>
              <a:buChar char="-"/>
              <a:defRPr sz="2000"/>
            </a:lvl3pPr>
            <a:lvl4pPr marL="1600200" indent="-228600">
              <a:buFont typeface="Symbol" panose="05050102010706020507" pitchFamily="18" charset="2"/>
              <a:buChar char="-"/>
              <a:defRPr/>
            </a:lvl4pPr>
            <a:lvl5pPr marL="2057400" indent="-228600">
              <a:buFont typeface="Symbol" panose="05050102010706020507" pitchFamily="18" charset="2"/>
              <a:buChar char="-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grpSp>
        <p:nvGrpSpPr>
          <p:cNvPr id="5" name="Gruppieren 4"/>
          <p:cNvGrpSpPr/>
          <p:nvPr userDrawn="1"/>
        </p:nvGrpSpPr>
        <p:grpSpPr>
          <a:xfrm>
            <a:off x="0" y="-17851"/>
            <a:ext cx="12192000" cy="1254207"/>
            <a:chOff x="360784" y="6213"/>
            <a:chExt cx="11519022" cy="1254207"/>
          </a:xfrm>
        </p:grpSpPr>
        <p:sp>
          <p:nvSpPr>
            <p:cNvPr id="6" name="Rechteck 5"/>
            <p:cNvSpPr/>
            <p:nvPr userDrawn="1"/>
          </p:nvSpPr>
          <p:spPr>
            <a:xfrm>
              <a:off x="360784" y="6213"/>
              <a:ext cx="11519022" cy="1254207"/>
            </a:xfrm>
            <a:prstGeom prst="rect">
              <a:avLst/>
            </a:prstGeom>
            <a:solidFill>
              <a:srgbClr val="2A75B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pic>
          <p:nvPicPr>
            <p:cNvPr id="7" name="Grafik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1365" y="192838"/>
              <a:ext cx="1278043" cy="891192"/>
            </a:xfrm>
            <a:prstGeom prst="rect">
              <a:avLst/>
            </a:prstGeom>
          </p:spPr>
        </p:pic>
      </p:grpSp>
      <p:cxnSp>
        <p:nvCxnSpPr>
          <p:cNvPr id="9" name="Gerader Verbinder 8"/>
          <p:cNvCxnSpPr/>
          <p:nvPr userDrawn="1"/>
        </p:nvCxnSpPr>
        <p:spPr>
          <a:xfrm>
            <a:off x="410123" y="6683561"/>
            <a:ext cx="11439285" cy="0"/>
          </a:xfrm>
          <a:prstGeom prst="line">
            <a:avLst/>
          </a:prstGeom>
          <a:ln w="28575">
            <a:solidFill>
              <a:srgbClr val="2A7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470433" y="6509403"/>
            <a:ext cx="510077" cy="26437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>
              <a:defRPr sz="1400">
                <a:solidFill>
                  <a:srgbClr val="2A75B5"/>
                </a:solidFill>
              </a:defRPr>
            </a:lvl1pPr>
          </a:lstStyle>
          <a:p>
            <a:fld id="{70926216-A0FB-435A-80C7-1AA41FF2B460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5" name="Titel 2"/>
          <p:cNvSpPr>
            <a:spLocks noGrp="1"/>
          </p:cNvSpPr>
          <p:nvPr>
            <p:ph type="title"/>
          </p:nvPr>
        </p:nvSpPr>
        <p:spPr>
          <a:xfrm>
            <a:off x="561475" y="-17851"/>
            <a:ext cx="10515600" cy="1249439"/>
          </a:xfrm>
          <a:prstGeom prst="rect">
            <a:avLst/>
          </a:prstGeom>
        </p:spPr>
        <p:txBody>
          <a:bodyPr anchor="b"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63924707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 userDrawn="1"/>
        </p:nvGrpSpPr>
        <p:grpSpPr>
          <a:xfrm>
            <a:off x="0" y="-17851"/>
            <a:ext cx="12192000" cy="1254207"/>
            <a:chOff x="360784" y="6213"/>
            <a:chExt cx="11519022" cy="1254207"/>
          </a:xfrm>
        </p:grpSpPr>
        <p:sp>
          <p:nvSpPr>
            <p:cNvPr id="6" name="Rechteck 5"/>
            <p:cNvSpPr/>
            <p:nvPr userDrawn="1"/>
          </p:nvSpPr>
          <p:spPr>
            <a:xfrm>
              <a:off x="360784" y="6213"/>
              <a:ext cx="11519022" cy="1254207"/>
            </a:xfrm>
            <a:prstGeom prst="rect">
              <a:avLst/>
            </a:prstGeom>
            <a:solidFill>
              <a:srgbClr val="2A75B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pic>
          <p:nvPicPr>
            <p:cNvPr id="7" name="Grafik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1365" y="192838"/>
              <a:ext cx="1278043" cy="891192"/>
            </a:xfrm>
            <a:prstGeom prst="rect">
              <a:avLst/>
            </a:prstGeom>
          </p:spPr>
        </p:pic>
      </p:grpSp>
      <p:cxnSp>
        <p:nvCxnSpPr>
          <p:cNvPr id="9" name="Gerader Verbinder 8"/>
          <p:cNvCxnSpPr/>
          <p:nvPr userDrawn="1"/>
        </p:nvCxnSpPr>
        <p:spPr>
          <a:xfrm>
            <a:off x="410123" y="6683561"/>
            <a:ext cx="11439285" cy="0"/>
          </a:xfrm>
          <a:prstGeom prst="line">
            <a:avLst/>
          </a:prstGeom>
          <a:ln w="28575">
            <a:solidFill>
              <a:srgbClr val="2A7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470433" y="6509403"/>
            <a:ext cx="510077" cy="26437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>
              <a:defRPr sz="1400">
                <a:solidFill>
                  <a:srgbClr val="2A75B5"/>
                </a:solidFill>
              </a:defRPr>
            </a:lvl1pPr>
          </a:lstStyle>
          <a:p>
            <a:fld id="{70926216-A0FB-435A-80C7-1AA41FF2B460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5" name="Titel 2"/>
          <p:cNvSpPr>
            <a:spLocks noGrp="1"/>
          </p:cNvSpPr>
          <p:nvPr>
            <p:ph type="title"/>
          </p:nvPr>
        </p:nvSpPr>
        <p:spPr>
          <a:xfrm>
            <a:off x="561475" y="0"/>
            <a:ext cx="10515600" cy="1219231"/>
          </a:xfrm>
          <a:prstGeom prst="rect">
            <a:avLst/>
          </a:prstGeom>
        </p:spPr>
        <p:txBody>
          <a:bodyPr anchor="b"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graphicFrame>
        <p:nvGraphicFramePr>
          <p:cNvPr id="12" name="Tabelle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48077489"/>
              </p:ext>
            </p:extLst>
          </p:nvPr>
        </p:nvGraphicFramePr>
        <p:xfrm>
          <a:off x="541263" y="2767257"/>
          <a:ext cx="7399584" cy="14197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5732">
                  <a:extLst>
                    <a:ext uri="{9D8B030D-6E8A-4147-A177-3AD203B41FA5}">
                      <a16:colId xmlns:a16="http://schemas.microsoft.com/office/drawing/2014/main" val="4173685488"/>
                    </a:ext>
                  </a:extLst>
                </a:gridCol>
                <a:gridCol w="3753852">
                  <a:extLst>
                    <a:ext uri="{9D8B030D-6E8A-4147-A177-3AD203B41FA5}">
                      <a16:colId xmlns:a16="http://schemas.microsoft.com/office/drawing/2014/main" val="2424235966"/>
                    </a:ext>
                  </a:extLst>
                </a:gridCol>
              </a:tblGrid>
              <a:tr h="53513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90395" algn="l"/>
                        </a:tabLst>
                      </a:pPr>
                      <a:r>
                        <a:rPr lang="de-CH" sz="2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Text</a:t>
                      </a:r>
                      <a:endParaRPr lang="de-CH" sz="2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686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107944"/>
                  </a:ext>
                </a:extLst>
              </a:tr>
              <a:tr h="4422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90395" algn="l"/>
                        </a:tabLst>
                      </a:pPr>
                      <a:endParaRPr lang="de-CH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90395" algn="l"/>
                        </a:tabLs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de-CH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1643323"/>
                  </a:ext>
                </a:extLst>
              </a:tr>
              <a:tr h="4422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90395" algn="l"/>
                        </a:tabLst>
                      </a:pPr>
                      <a:endParaRPr lang="de-CH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90395" algn="l"/>
                        </a:tabLs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de-CH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2729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557655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4" t="25490" r="30284" b="9931"/>
          <a:stretch/>
        </p:blipFill>
        <p:spPr>
          <a:xfrm flipH="1">
            <a:off x="0" y="0"/>
            <a:ext cx="8961271" cy="492846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4" name="Titel 1"/>
          <p:cNvSpPr txBox="1">
            <a:spLocks/>
          </p:cNvSpPr>
          <p:nvPr userDrawn="1"/>
        </p:nvSpPr>
        <p:spPr>
          <a:xfrm>
            <a:off x="369379" y="1689322"/>
            <a:ext cx="4644326" cy="12479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de-DE" dirty="0"/>
              <a:t>Besten Dank für Ihre Aufmerksamkeit</a:t>
            </a: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66" y="226800"/>
            <a:ext cx="3059303" cy="1189304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 flipV="1">
            <a:off x="446869" y="1612847"/>
            <a:ext cx="4404100" cy="45719"/>
          </a:xfrm>
          <a:prstGeom prst="rect">
            <a:avLst/>
          </a:prstGeom>
          <a:solidFill>
            <a:srgbClr val="2A75B5"/>
          </a:solidFill>
          <a:ln>
            <a:solidFill>
              <a:srgbClr val="0076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829659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368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4" r:id="rId7"/>
  </p:sldLayoutIdLst>
  <p:transition/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26216-A0FB-435A-80C7-1AA41FF2B460}" type="slidenum">
              <a:rPr lang="de-CH" smtClean="0"/>
              <a:pPr/>
              <a:t>1</a:t>
            </a:fld>
            <a:endParaRPr lang="de-CH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Emmentalerproduktion</a:t>
            </a:r>
            <a:br>
              <a:rPr lang="de-CH" dirty="0"/>
            </a:br>
            <a:endParaRPr lang="de-CH" dirty="0"/>
          </a:p>
        </p:txBody>
      </p:sp>
      <p:graphicFrame>
        <p:nvGraphicFramePr>
          <p:cNvPr id="2" name="Chart 4">
            <a:extLst>
              <a:ext uri="{FF2B5EF4-FFF2-40B4-BE49-F238E27FC236}">
                <a16:creationId xmlns:a16="http://schemas.microsoft.com/office/drawing/2014/main" id="{00000000-0008-0000-0000-00002B6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281521"/>
              </p:ext>
            </p:extLst>
          </p:nvPr>
        </p:nvGraphicFramePr>
        <p:xfrm>
          <a:off x="1855858" y="1390935"/>
          <a:ext cx="7926833" cy="5118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288206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">
  <a:themeElements>
    <a:clrScheme name="Benutzerdefiniert 8">
      <a:dk1>
        <a:srgbClr val="171616"/>
      </a:dk1>
      <a:lt1>
        <a:sysClr val="window" lastClr="FFFFFF"/>
      </a:lt1>
      <a:dk2>
        <a:srgbClr val="0C0C0C"/>
      </a:dk2>
      <a:lt2>
        <a:srgbClr val="E7E6E6"/>
      </a:lt2>
      <a:accent1>
        <a:srgbClr val="2A75B5"/>
      </a:accent1>
      <a:accent2>
        <a:srgbClr val="91C46D"/>
      </a:accent2>
      <a:accent3>
        <a:srgbClr val="171616"/>
      </a:accent3>
      <a:accent4>
        <a:srgbClr val="6BA6DA"/>
      </a:accent4>
      <a:accent5>
        <a:srgbClr val="C2DCAB"/>
      </a:accent5>
      <a:accent6>
        <a:srgbClr val="868686"/>
      </a:accent6>
      <a:hlink>
        <a:srgbClr val="B0CAEB"/>
      </a:hlink>
      <a:folHlink>
        <a:srgbClr val="E1EED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 ZMP.potx" id="{C210595F-A5F1-413B-AE29-0DFCD4C72ED2}" vid="{5E949F48-4195-46FC-B8F5-EC5E61C03D0C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Präsentation ZMP</Template>
  <TotalTime>0</TotalTime>
  <Words>20</Words>
  <Application>Microsoft Office PowerPoint</Application>
  <PresentationFormat>Breitbild</PresentationFormat>
  <Paragraphs>6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Symbol</vt:lpstr>
      <vt:lpstr>Office</vt:lpstr>
      <vt:lpstr>Emmentalerproduktion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Häfliger Nicole</dc:creator>
  <cp:lastModifiedBy>Sorrentino Lara</cp:lastModifiedBy>
  <cp:revision>113</cp:revision>
  <cp:lastPrinted>2017-02-02T08:55:52Z</cp:lastPrinted>
  <dcterms:created xsi:type="dcterms:W3CDTF">2017-03-23T09:51:35Z</dcterms:created>
  <dcterms:modified xsi:type="dcterms:W3CDTF">2024-12-20T06:41:19Z</dcterms:modified>
</cp:coreProperties>
</file>